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2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30E515-6E6F-4B3A-BC96-A8710E0A3D10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8047720-B887-4936-BBFA-2B89F3CE1C4E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278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515-6E6F-4B3A-BC96-A8710E0A3D10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7720-B887-4936-BBFA-2B89F3CE1C4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5560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515-6E6F-4B3A-BC96-A8710E0A3D10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7720-B887-4936-BBFA-2B89F3CE1C4E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067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515-6E6F-4B3A-BC96-A8710E0A3D10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7720-B887-4936-BBFA-2B89F3CE1C4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9461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515-6E6F-4B3A-BC96-A8710E0A3D10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7720-B887-4936-BBFA-2B89F3CE1C4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75964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515-6E6F-4B3A-BC96-A8710E0A3D10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7720-B887-4936-BBFA-2B89F3CE1C4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2926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515-6E6F-4B3A-BC96-A8710E0A3D10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7720-B887-4936-BBFA-2B89F3CE1C4E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7648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515-6E6F-4B3A-BC96-A8710E0A3D10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7720-B887-4936-BBFA-2B89F3CE1C4E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0533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515-6E6F-4B3A-BC96-A8710E0A3D10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7720-B887-4936-BBFA-2B89F3CE1C4E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7712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515-6E6F-4B3A-BC96-A8710E0A3D10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7720-B887-4936-BBFA-2B89F3CE1C4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6188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515-6E6F-4B3A-BC96-A8710E0A3D10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7720-B887-4936-BBFA-2B89F3CE1C4E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055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515-6E6F-4B3A-BC96-A8710E0A3D10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7720-B887-4936-BBFA-2B89F3CE1C4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8924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515-6E6F-4B3A-BC96-A8710E0A3D10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7720-B887-4936-BBFA-2B89F3CE1C4E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271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515-6E6F-4B3A-BC96-A8710E0A3D10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7720-B887-4936-BBFA-2B89F3CE1C4E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5639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515-6E6F-4B3A-BC96-A8710E0A3D10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7720-B887-4936-BBFA-2B89F3CE1C4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795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515-6E6F-4B3A-BC96-A8710E0A3D10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7720-B887-4936-BBFA-2B89F3CE1C4E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52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515-6E6F-4B3A-BC96-A8710E0A3D10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7720-B887-4936-BBFA-2B89F3CE1C4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3317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30E515-6E6F-4B3A-BC96-A8710E0A3D10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047720-B887-4936-BBFA-2B89F3CE1C4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9287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COMPLICATIONS OF CSOM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8857" y="3775166"/>
            <a:ext cx="4136571" cy="98624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Dr.Manoj Pandian S </a:t>
            </a:r>
            <a:r>
              <a:rPr lang="en-US" dirty="0" smtClean="0"/>
              <a:t>P M.S ENT</a:t>
            </a:r>
          </a:p>
          <a:p>
            <a:r>
              <a:rPr lang="en-US" smtClean="0"/>
              <a:t>Senior Resident </a:t>
            </a:r>
            <a:endParaRPr lang="en-US" dirty="0" smtClean="0"/>
          </a:p>
          <a:p>
            <a:r>
              <a:rPr lang="en-US" dirty="0" smtClean="0"/>
              <a:t>Tagore medical college Hospital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471162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 of Mastoiditis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Pus under tension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Hyperaemic decalcification and osteoclastic resorption of bony walls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 + 2  = Destruction and coalescence of mastoid air cells -</a:t>
            </a:r>
            <a:r>
              <a:rPr lang="en-US" dirty="0" smtClean="0">
                <a:sym typeface="Wingdings" panose="05000000000000000000" pitchFamily="2" charset="2"/>
              </a:rPr>
              <a:t> Single irregular cavity filled with pus (</a:t>
            </a:r>
            <a:r>
              <a:rPr lang="en-US" dirty="0" smtClean="0"/>
              <a:t>Empyema of mastoid 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Subperiosteal abscess or a discharging fistula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66618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276738"/>
            <a:ext cx="9601196" cy="1303867"/>
          </a:xfrm>
        </p:spPr>
        <p:txBody>
          <a:bodyPr/>
          <a:lstStyle/>
          <a:p>
            <a:r>
              <a:rPr lang="en-US" dirty="0" smtClean="0"/>
              <a:t>Symptoms &amp; Signs of Acute mastoiditis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5006"/>
            <a:ext cx="9601196" cy="361841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971738"/>
              </p:ext>
            </p:extLst>
          </p:nvPr>
        </p:nvGraphicFramePr>
        <p:xfrm>
          <a:off x="940526" y="1262018"/>
          <a:ext cx="10254342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7171">
                  <a:extLst>
                    <a:ext uri="{9D8B030D-6E8A-4147-A177-3AD203B41FA5}">
                      <a16:colId xmlns:a16="http://schemas.microsoft.com/office/drawing/2014/main" xmlns="" val="2274140308"/>
                    </a:ext>
                  </a:extLst>
                </a:gridCol>
                <a:gridCol w="5127171">
                  <a:extLst>
                    <a:ext uri="{9D8B030D-6E8A-4147-A177-3AD203B41FA5}">
                      <a16:colId xmlns:a16="http://schemas.microsoft.com/office/drawing/2014/main" xmlns="" val="32971746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SYMPTOMS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SIGNS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0529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3992A"/>
                        </a:buClr>
                        <a:buSzPct val="115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Pain behind the 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Mastoid tenderness</a:t>
                      </a:r>
                    </a:p>
                    <a:p>
                      <a:pPr algn="ctr"/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9181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3992A"/>
                        </a:buClr>
                        <a:buSzPct val="115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Ear discharge (Light House effect)</a:t>
                      </a:r>
                    </a:p>
                    <a:p>
                      <a:pPr algn="ctr"/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7547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3992A"/>
                        </a:buClr>
                        <a:buSzPct val="115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Ear discharge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Sagging of Posterosuperior meatal wall</a:t>
                      </a:r>
                    </a:p>
                    <a:p>
                      <a:pPr algn="ctr"/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5376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3992A"/>
                        </a:buClr>
                        <a:buSzPct val="115000"/>
                        <a:buFont typeface="Arial"/>
                        <a:buChar char="•"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Garamond" panose="020204040303010108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Perforation of tympanic membrane</a:t>
                      </a:r>
                    </a:p>
                    <a:p>
                      <a:pPr algn="ctr"/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0684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Swelling over the mastoid</a:t>
                      </a:r>
                    </a:p>
                    <a:p>
                      <a:pPr algn="ctr"/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8644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Hearing loss</a:t>
                      </a:r>
                    </a:p>
                    <a:p>
                      <a:pPr algn="ctr"/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7808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General Findings</a:t>
                      </a:r>
                    </a:p>
                    <a:p>
                      <a:pPr algn="ctr"/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1233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0671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 of mastoiditis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counts</a:t>
            </a:r>
          </a:p>
          <a:p>
            <a:r>
              <a:rPr lang="en-US" dirty="0" smtClean="0"/>
              <a:t>ESR</a:t>
            </a:r>
          </a:p>
          <a:p>
            <a:r>
              <a:rPr lang="en-US" dirty="0" smtClean="0"/>
              <a:t>X-ray mastoid</a:t>
            </a:r>
          </a:p>
          <a:p>
            <a:r>
              <a:rPr lang="en-US" dirty="0" smtClean="0"/>
              <a:t>Ear swab for culture &amp; sensitivity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98826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Suppuration of mastoid lymph nodes</a:t>
            </a:r>
          </a:p>
          <a:p>
            <a:r>
              <a:rPr lang="en-US" dirty="0" smtClean="0"/>
              <a:t>Furunculosis of meatus</a:t>
            </a:r>
          </a:p>
          <a:p>
            <a:r>
              <a:rPr lang="en-US" dirty="0" smtClean="0"/>
              <a:t>Infected sebaceous cyst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6264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Hospitalisation</a:t>
            </a:r>
          </a:p>
          <a:p>
            <a:r>
              <a:rPr lang="en-US" dirty="0" smtClean="0"/>
              <a:t>Antibiotics</a:t>
            </a:r>
          </a:p>
          <a:p>
            <a:r>
              <a:rPr lang="en-US" dirty="0" smtClean="0"/>
              <a:t>Myringotomy</a:t>
            </a:r>
          </a:p>
          <a:p>
            <a:r>
              <a:rPr lang="en-US" dirty="0" smtClean="0"/>
              <a:t>Cortical Mastoidectomy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02662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Acute Mastoiditis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Abscess in Relation to Mastoid Infection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Postauricular abscess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Zygomatic abscess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Bezold abscess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Meatal abscess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Citellis Abscess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Parapharyngeal or retropharyngeal abscess</a:t>
            </a:r>
          </a:p>
          <a:p>
            <a:pPr marL="457200" indent="-457200">
              <a:buFont typeface="+mj-lt"/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35069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Mastoiditis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9691"/>
            <a:ext cx="9601196" cy="4284618"/>
          </a:xfrm>
        </p:spPr>
        <p:txBody>
          <a:bodyPr>
            <a:normAutofit/>
          </a:bodyPr>
          <a:lstStyle/>
          <a:p>
            <a:r>
              <a:rPr lang="en-US" dirty="0" smtClean="0"/>
              <a:t>No pain, No discharge, No fever and No mastoid swelling</a:t>
            </a:r>
          </a:p>
          <a:p>
            <a:endParaRPr lang="en-US" dirty="0"/>
          </a:p>
          <a:p>
            <a:r>
              <a:rPr lang="en-US" dirty="0" smtClean="0"/>
              <a:t>Mild pain behind the ear but with persistent hearing loss</a:t>
            </a:r>
          </a:p>
          <a:p>
            <a:r>
              <a:rPr lang="en-US" dirty="0" smtClean="0"/>
              <a:t>Tympanic membrane appears thick with loss of translucency</a:t>
            </a:r>
          </a:p>
          <a:p>
            <a:r>
              <a:rPr lang="en-US" dirty="0" smtClean="0"/>
              <a:t>Conductive hearing loss</a:t>
            </a:r>
          </a:p>
          <a:p>
            <a:r>
              <a:rPr lang="en-US" dirty="0" smtClean="0"/>
              <a:t>X ray mastoid- clouding of mastoid air cells</a:t>
            </a:r>
          </a:p>
          <a:p>
            <a:r>
              <a:rPr lang="en-US" dirty="0" smtClean="0"/>
              <a:t>Treatment- Cortical mastoidectomy with full doses of antibiotics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6443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Petrositis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Petrous part of temporal bone is infected</a:t>
            </a:r>
          </a:p>
          <a:p>
            <a:pPr marL="0" indent="0">
              <a:buNone/>
            </a:pPr>
            <a:r>
              <a:rPr lang="en-US" dirty="0" smtClean="0"/>
              <a:t>Petrous Bone</a:t>
            </a:r>
            <a:r>
              <a:rPr lang="en-IN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Pneumatic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Diploic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Sclerotic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74609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 of Petrositis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Pneumatisation of petrous apex occurs only in 30% </a:t>
            </a:r>
          </a:p>
          <a:p>
            <a:r>
              <a:rPr lang="en-US" dirty="0" smtClean="0"/>
              <a:t>Cells extending from middle ear or mastoid to the petrous apex</a:t>
            </a:r>
          </a:p>
          <a:p>
            <a:endParaRPr lang="en-US" dirty="0"/>
          </a:p>
          <a:p>
            <a:r>
              <a:rPr lang="en-US" dirty="0" smtClean="0"/>
              <a:t>Cell Tracts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Posterosuperior ( Mastoid – runs above or behind bony labyrinth)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Anteroinferior ( Hypotympanum near ET- runs around the cochlea)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35806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 of Petrositis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Gradenigo’s syndrome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Lateral rectus Palsy ( VI Nerve palsy)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Retro-orbital Pain ( V Nerve Involvement)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Persistent ear discharge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2568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CSOM?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standing infection of a part or whole of the middle ear cleft characterized by ear discharge and a permanent perforation</a:t>
            </a:r>
          </a:p>
          <a:p>
            <a:endParaRPr lang="en-US" dirty="0"/>
          </a:p>
          <a:p>
            <a:r>
              <a:rPr lang="en-US" dirty="0" smtClean="0"/>
              <a:t>Permanent Perforation - Edges are covered by squamous epithelium and it does not heal spontaneously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676292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Diagnosis?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MRI and CT scan</a:t>
            </a:r>
          </a:p>
          <a:p>
            <a:endParaRPr lang="en-US" dirty="0"/>
          </a:p>
          <a:p>
            <a:r>
              <a:rPr lang="en-US" dirty="0" smtClean="0"/>
              <a:t>CT- Bony details of the petrous apex and air cells</a:t>
            </a:r>
          </a:p>
          <a:p>
            <a:r>
              <a:rPr lang="en-US" dirty="0" smtClean="0"/>
              <a:t>MRI- Diploic marrow from fluid or pus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062662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Petrositis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Cortical, modified radical or radical mastoidectomy</a:t>
            </a:r>
          </a:p>
          <a:p>
            <a:r>
              <a:rPr lang="en-US" dirty="0" smtClean="0"/>
              <a:t>IV antibiotics (4-5) days even after complete disappearance of symptoms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7120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Facial Paralysis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acute and chronic otitis media</a:t>
            </a:r>
          </a:p>
          <a:p>
            <a:r>
              <a:rPr lang="en-US" dirty="0" smtClean="0"/>
              <a:t>AOM: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Infection of middle ear spreads to Epi and perineurium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Fully recovers if AOM is controlled with systemic antibiotics</a:t>
            </a:r>
          </a:p>
          <a:p>
            <a:pPr marL="0" indent="0">
              <a:buNone/>
            </a:pPr>
            <a:r>
              <a:rPr lang="en-US" dirty="0" smtClean="0"/>
              <a:t>   Myringotomy or Cortical Mastoidectomy may sometimes be required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916146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Cholesteatoma or Granulation tissue</a:t>
            </a:r>
          </a:p>
          <a:p>
            <a:pPr marL="0" indent="0">
              <a:buNone/>
            </a:pPr>
            <a:r>
              <a:rPr lang="en-US" dirty="0" smtClean="0"/>
              <a:t>Cholesteatoma- bony erosion- pressure on the facial nerve + aided by inflammatory process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Treatment- Urgent exploration of the middle ear and the mastoid</a:t>
            </a:r>
          </a:p>
        </p:txBody>
      </p:sp>
    </p:spTree>
    <p:extLst>
      <p:ext uri="{BB962C8B-B14F-4D97-AF65-F5344CB8AC3E}">
        <p14:creationId xmlns:p14="http://schemas.microsoft.com/office/powerpoint/2010/main" xmlns="" val="2906347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Labyrinthitis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types: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Circumscribed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Diffuse serous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Diffuse Suppurative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351100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Circumscribed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Thinning or erosion of the bony capsule of the labyrinth, (usually </a:t>
            </a:r>
            <a:r>
              <a:rPr lang="en-US" dirty="0" err="1" smtClean="0"/>
              <a:t>Hscc</a:t>
            </a:r>
            <a:r>
              <a:rPr lang="en-US" dirty="0" smtClean="0"/>
              <a:t>)</a:t>
            </a:r>
          </a:p>
          <a:p>
            <a:r>
              <a:rPr lang="en-US" dirty="0" smtClean="0"/>
              <a:t>Aetiology: CSOM with Cholesteatoma, neoplasms of middle ear, trauma</a:t>
            </a:r>
          </a:p>
          <a:p>
            <a:r>
              <a:rPr lang="en-US" dirty="0" smtClean="0"/>
              <a:t>Clinical features</a:t>
            </a:r>
            <a:r>
              <a:rPr lang="en-IN" dirty="0" smtClean="0"/>
              <a:t>: Transient vertigo due to pressure changes</a:t>
            </a:r>
          </a:p>
          <a:p>
            <a:r>
              <a:rPr lang="en-US" dirty="0" smtClean="0"/>
              <a:t>Fistula test: Tragal Pressure or siegle speculum</a:t>
            </a:r>
          </a:p>
          <a:p>
            <a:r>
              <a:rPr lang="en-US" dirty="0" smtClean="0"/>
              <a:t>Treatment: Exploration and IV antibiotics</a:t>
            </a:r>
          </a:p>
        </p:txBody>
      </p:sp>
    </p:spTree>
    <p:extLst>
      <p:ext uri="{BB962C8B-B14F-4D97-AF65-F5344CB8AC3E}">
        <p14:creationId xmlns:p14="http://schemas.microsoft.com/office/powerpoint/2010/main" xmlns="" val="1978445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serous Labyrinthitis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Diffuse Intralabyrinthine inflammation without pus formation and reversible condition if treated early</a:t>
            </a:r>
          </a:p>
          <a:p>
            <a:r>
              <a:rPr lang="en-US" dirty="0" smtClean="0"/>
              <a:t>Aetiology: Pre-existing circumscribed Labyrinthitis, acute infections through annular ligament of round window, following stapedectomy or fenestration operation</a:t>
            </a:r>
          </a:p>
          <a:p>
            <a:r>
              <a:rPr lang="en-US" dirty="0" smtClean="0"/>
              <a:t>Clinical features: Vertigo and nausea, nystagmus, SNHL</a:t>
            </a:r>
          </a:p>
          <a:p>
            <a:r>
              <a:rPr lang="en-US" dirty="0" smtClean="0"/>
              <a:t>Treatment: Medical and surgical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0582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Medical:</a:t>
            </a:r>
          </a:p>
          <a:p>
            <a:r>
              <a:rPr lang="en-US" dirty="0" smtClean="0"/>
              <a:t>Bed rest, head immobilized with affected ear above</a:t>
            </a:r>
          </a:p>
          <a:p>
            <a:r>
              <a:rPr lang="en-US" dirty="0" smtClean="0"/>
              <a:t>IV Antibiotics</a:t>
            </a:r>
          </a:p>
          <a:p>
            <a:r>
              <a:rPr lang="en-US" dirty="0" smtClean="0"/>
              <a:t>Labyrinthine sedatives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Surgical: Cortical or modified radical mastoidectomy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178859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Suppurative Labyrinthitis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Diffuse Pyogenic infection of the labyrinth with permanent loss of vestibular and cochlear functions.</a:t>
            </a:r>
          </a:p>
          <a:p>
            <a:r>
              <a:rPr lang="en-US" dirty="0" smtClean="0"/>
              <a:t>Aetiology: Usually follows serous Labyrinthitis</a:t>
            </a:r>
          </a:p>
          <a:p>
            <a:r>
              <a:rPr lang="en-US" dirty="0" smtClean="0"/>
              <a:t>Clinical features: severe vertigo with nausea and vomiting</a:t>
            </a:r>
            <a:r>
              <a:rPr lang="en-IN" dirty="0" smtClean="0"/>
              <a:t>, spontaneous nystagmus, markedly toxic, relief from vertigo is seen after 3-6 weeks due to adaptation</a:t>
            </a:r>
          </a:p>
          <a:p>
            <a:r>
              <a:rPr lang="en-US" dirty="0" smtClean="0"/>
              <a:t>Treatment: Same as for a serous Labyrinthitis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8705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654" y="2850121"/>
            <a:ext cx="9601196" cy="1303867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944660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Age- 1</a:t>
            </a:r>
            <a:r>
              <a:rPr lang="en-US" baseline="30000" dirty="0" smtClean="0"/>
              <a:t>st</a:t>
            </a:r>
            <a:r>
              <a:rPr lang="en-US" dirty="0" smtClean="0"/>
              <a:t> decade or elderly</a:t>
            </a:r>
          </a:p>
          <a:p>
            <a:r>
              <a:rPr lang="en-US" dirty="0" smtClean="0"/>
              <a:t>Socio economic group- Poor</a:t>
            </a:r>
          </a:p>
          <a:p>
            <a:r>
              <a:rPr lang="en-US" dirty="0" smtClean="0"/>
              <a:t>Virulence of organisms – S.pneumonia III, H.Influenzae, MRSA</a:t>
            </a:r>
          </a:p>
          <a:p>
            <a:r>
              <a:rPr lang="en-US" dirty="0" smtClean="0"/>
              <a:t>Immune compromised Host</a:t>
            </a:r>
          </a:p>
          <a:p>
            <a:r>
              <a:rPr lang="en-US" dirty="0" smtClean="0"/>
              <a:t>Preformed Pathways</a:t>
            </a:r>
          </a:p>
          <a:p>
            <a:r>
              <a:rPr lang="en-US" dirty="0" smtClean="0"/>
              <a:t>Cholesteatoma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77509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 to Complications?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Bone erosion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(Hyperaemic Decalcification) or (osteitis/ Cholesteatoma /granulation)</a:t>
            </a:r>
          </a:p>
          <a:p>
            <a:r>
              <a:rPr lang="en-US" dirty="0" smtClean="0"/>
              <a:t>Venous Thrombophlebitis</a:t>
            </a:r>
          </a:p>
          <a:p>
            <a:r>
              <a:rPr lang="en-US" dirty="0" smtClean="0"/>
              <a:t>Preformed Pathways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9815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INTRATEMPORAL</a:t>
            </a:r>
          </a:p>
          <a:p>
            <a:pPr algn="ctr"/>
            <a:r>
              <a:rPr lang="en-US" dirty="0" smtClean="0"/>
              <a:t>INTRACRANIAL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043271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INTRATEMPORAL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Mastoiditis</a:t>
            </a:r>
          </a:p>
          <a:p>
            <a:pPr algn="ctr"/>
            <a:r>
              <a:rPr lang="en-US" dirty="0" smtClean="0"/>
              <a:t>Petrositis</a:t>
            </a:r>
          </a:p>
          <a:p>
            <a:pPr algn="ctr"/>
            <a:r>
              <a:rPr lang="en-US" dirty="0" smtClean="0"/>
              <a:t>Facial Paralysis</a:t>
            </a:r>
          </a:p>
          <a:p>
            <a:pPr algn="ctr"/>
            <a:r>
              <a:rPr lang="en-US" dirty="0" smtClean="0"/>
              <a:t>Labyrinthitis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8653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Mastoiditis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</a:t>
            </a:r>
          </a:p>
          <a:p>
            <a:r>
              <a:rPr lang="en-US" dirty="0" smtClean="0"/>
              <a:t>Masked (Latent)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86946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Mastoiditis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Inflammation of mucosal lining of antrum and mastoid air cell system</a:t>
            </a:r>
          </a:p>
          <a:p>
            <a:endParaRPr lang="en-US" dirty="0"/>
          </a:p>
          <a:p>
            <a:r>
              <a:rPr lang="en-US" dirty="0" smtClean="0"/>
              <a:t>Mucosa to bony walls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84831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Aetiology of Acute mastoiditis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follows or accompanies  ASOM   (determining factors)</a:t>
            </a:r>
          </a:p>
          <a:p>
            <a:r>
              <a:rPr lang="en-US" dirty="0" smtClean="0"/>
              <a:t>Well developed air cell system</a:t>
            </a:r>
          </a:p>
          <a:p>
            <a:r>
              <a:rPr lang="en-US" dirty="0" smtClean="0"/>
              <a:t>Beta hemolytic streptococcus – MC organism</a:t>
            </a:r>
          </a:p>
          <a:p>
            <a:r>
              <a:rPr lang="en-US" dirty="0" smtClean="0"/>
              <a:t>Anaerobic organism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158726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</TotalTime>
  <Words>770</Words>
  <Application>Microsoft Office PowerPoint</Application>
  <PresentationFormat>Custom</PresentationFormat>
  <Paragraphs>159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Organic</vt:lpstr>
      <vt:lpstr>COMPLICATIONS OF CSOM</vt:lpstr>
      <vt:lpstr>What is CSOM?</vt:lpstr>
      <vt:lpstr>Factors</vt:lpstr>
      <vt:lpstr>Paths to Complications?</vt:lpstr>
      <vt:lpstr>Classification</vt:lpstr>
      <vt:lpstr>INTRATEMPORAL</vt:lpstr>
      <vt:lpstr>Mastoiditis</vt:lpstr>
      <vt:lpstr>Acute Mastoiditis</vt:lpstr>
      <vt:lpstr>Aetiology of Acute mastoiditis</vt:lpstr>
      <vt:lpstr>Pathology of Mastoiditis</vt:lpstr>
      <vt:lpstr>Symptoms &amp; Signs of Acute mastoiditis</vt:lpstr>
      <vt:lpstr>Investigations of mastoiditis</vt:lpstr>
      <vt:lpstr>Differential Diagnosis</vt:lpstr>
      <vt:lpstr>Treatment</vt:lpstr>
      <vt:lpstr>Complications of Acute Mastoiditis</vt:lpstr>
      <vt:lpstr>Latent Mastoiditis</vt:lpstr>
      <vt:lpstr>Petrositis</vt:lpstr>
      <vt:lpstr>Pathology of Petrositis</vt:lpstr>
      <vt:lpstr>Clinical Features of Petrositis</vt:lpstr>
      <vt:lpstr>Diagnosis?</vt:lpstr>
      <vt:lpstr>Treatment of Petrositis</vt:lpstr>
      <vt:lpstr>Facial Paralysis</vt:lpstr>
      <vt:lpstr>Slide 23</vt:lpstr>
      <vt:lpstr>Labyrinthitis</vt:lpstr>
      <vt:lpstr>Circumscribed</vt:lpstr>
      <vt:lpstr>Diffuse serous Labyrinthitis</vt:lpstr>
      <vt:lpstr>Slide 27</vt:lpstr>
      <vt:lpstr>Diffuse Suppurative Labyrinthitis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COMPLICATIONS OF CSOM</dc:title>
  <dc:creator>HP</dc:creator>
  <cp:lastModifiedBy>ENT</cp:lastModifiedBy>
  <cp:revision>24</cp:revision>
  <dcterms:created xsi:type="dcterms:W3CDTF">2021-10-17T06:03:17Z</dcterms:created>
  <dcterms:modified xsi:type="dcterms:W3CDTF">2021-12-28T08:19:05Z</dcterms:modified>
</cp:coreProperties>
</file>